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1"/>
  </p:notesMasterIdLst>
  <p:handoutMasterIdLst>
    <p:handoutMasterId r:id="rId28"/>
  </p:handoutMasterIdLst>
  <p:sldIdLst>
    <p:sldId id="256" r:id="rId3"/>
    <p:sldId id="1412" r:id="rId4"/>
    <p:sldId id="689" r:id="rId5"/>
    <p:sldId id="1316" r:id="rId6"/>
    <p:sldId id="1317" r:id="rId7"/>
    <p:sldId id="384" r:id="rId8"/>
    <p:sldId id="385" r:id="rId9"/>
    <p:sldId id="386" r:id="rId10"/>
    <p:sldId id="1254" r:id="rId12"/>
    <p:sldId id="1536" r:id="rId13"/>
    <p:sldId id="1615" r:id="rId14"/>
    <p:sldId id="1616" r:id="rId15"/>
    <p:sldId id="1617" r:id="rId16"/>
    <p:sldId id="387" r:id="rId17"/>
    <p:sldId id="1248" r:id="rId18"/>
    <p:sldId id="388" r:id="rId19"/>
    <p:sldId id="389" r:id="rId20"/>
    <p:sldId id="390" r:id="rId21"/>
    <p:sldId id="1618" r:id="rId22"/>
    <p:sldId id="1183" r:id="rId23"/>
    <p:sldId id="1410" r:id="rId24"/>
    <p:sldId id="1411" r:id="rId25"/>
    <p:sldId id="1619" r:id="rId26"/>
    <p:sldId id="169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handoutMaster" Target="handoutMasters/handoutMaster1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GIF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jpeg"/><Relationship Id="rId1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1580" y="191135"/>
            <a:ext cx="10151110" cy="1143000"/>
          </a:xfrm>
        </p:spPr>
        <p:txBody>
          <a:bodyPr/>
          <a:lstStyle/>
          <a:p>
            <a:r>
              <a:rPr lang="en-US" altLang="en-US" dirty="0"/>
              <a:t>Generative AI</a:t>
            </a:r>
            <a:endParaRPr lang="en-US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180465"/>
            <a:ext cx="9144000" cy="588645"/>
          </a:xfrm>
        </p:spPr>
        <p:txBody>
          <a:bodyPr/>
          <a:lstStyle/>
          <a:p>
            <a:r>
              <a:rPr lang="en-US">
                <a:sym typeface="+mn-ea"/>
              </a:rPr>
              <a:t>Retrieval Augmented Generation (RAG)</a:t>
            </a:r>
            <a:endParaRPr lang="en-US" altLang="en-US"/>
          </a:p>
        </p:txBody>
      </p:sp>
      <p:pic>
        <p:nvPicPr>
          <p:cNvPr id="118" name="Picture 117"/>
          <p:cNvPicPr/>
          <p:nvPr/>
        </p:nvPicPr>
        <p:blipFill>
          <a:blip r:embed="rId1"/>
          <a:stretch>
            <a:fillRect/>
          </a:stretch>
        </p:blipFill>
        <p:spPr>
          <a:xfrm>
            <a:off x="1456055" y="2082800"/>
            <a:ext cx="4503420" cy="47752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9" name="Picture 118"/>
          <p:cNvPicPr/>
          <p:nvPr/>
        </p:nvPicPr>
        <p:blipFill>
          <a:blip r:embed="rId2"/>
          <a:stretch>
            <a:fillRect/>
          </a:stretch>
        </p:blipFill>
        <p:spPr>
          <a:xfrm>
            <a:off x="5959475" y="2082165"/>
            <a:ext cx="4935855" cy="47758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RAG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  <p:pic>
        <p:nvPicPr>
          <p:cNvPr id="100" name="Picture 99"/>
          <p:cNvPicPr/>
          <p:nvPr/>
        </p:nvPicPr>
        <p:blipFill>
          <a:blip r:embed="rId1"/>
          <a:stretch>
            <a:fillRect/>
          </a:stretch>
        </p:blipFill>
        <p:spPr>
          <a:xfrm>
            <a:off x="448310" y="2223135"/>
            <a:ext cx="11163300" cy="39033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Example: Searching legal documents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2048510"/>
            <a:ext cx="10515600" cy="390525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Example: Searching legal documents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2183765"/>
            <a:ext cx="10515600" cy="363410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/>
              <a:t>RAG integrates with many types of data sources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2273300"/>
            <a:ext cx="10515600" cy="345503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Examples of RAG applications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0120" y="1825625"/>
            <a:ext cx="10271125" cy="435165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RAG applications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>
                <a:sym typeface="+mn-ea"/>
              </a:rPr>
              <a:t>https://</a:t>
            </a:r>
            <a:r>
              <a:rPr lang="en-US"/>
              <a:t>pandachat.ai</a:t>
            </a:r>
            <a:endParaRPr lang="en-US"/>
          </a:p>
          <a:p>
            <a:r>
              <a:rPr lang="en-US"/>
              <a:t>https://www.chatpdf.com  </a:t>
            </a:r>
            <a:endParaRPr lang="en-US"/>
          </a:p>
          <a:p>
            <a:r>
              <a:rPr lang="en-US"/>
              <a:t>https://askyourpdf.com</a:t>
            </a:r>
            <a:endParaRPr lang="en-US"/>
          </a:p>
          <a:p>
            <a:r>
              <a:rPr lang="en-US"/>
              <a:t>https://pdf.ai</a:t>
            </a:r>
            <a:endParaRPr lang="en-US"/>
          </a:p>
          <a:p>
            <a:r>
              <a:rPr lang="en-US">
                <a:sym typeface="+mn-ea"/>
              </a:rPr>
              <a:t>https://</a:t>
            </a:r>
            <a:r>
              <a:rPr lang="en-US"/>
              <a:t>docAnalyzer.ai</a:t>
            </a:r>
            <a:endParaRPr lang="en-US"/>
          </a:p>
          <a:p>
            <a:r>
              <a:rPr lang="en-US"/>
              <a:t>https://lightpdf.com</a:t>
            </a:r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Examples of RAG applications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655"/>
          </a:xfrm>
        </p:spPr>
        <p:txBody>
          <a:bodyPr/>
          <a:p>
            <a:r>
              <a:rPr lang="en-US"/>
              <a:t>Answer questions based on a website’s articles</a:t>
            </a:r>
            <a:endParaRPr lang="en-US"/>
          </a:p>
          <a:p>
            <a:r>
              <a:rPr lang="en-US" b="1"/>
              <a:t>Coursera Coach</a:t>
            </a:r>
            <a:endParaRPr lang="en-US" b="1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79870" y="1219200"/>
            <a:ext cx="5143500" cy="563880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Examples of RAG applications: </a:t>
            </a:r>
            <a:r>
              <a:rPr lang="en-US" b="1">
                <a:sym typeface="+mn-ea"/>
              </a:rPr>
              <a:t>Langchain Docs</a:t>
            </a:r>
            <a:endParaRPr lang="en-US" b="1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90700" y="1825625"/>
            <a:ext cx="8609330" cy="435165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Examples of RAG applications</a:t>
            </a:r>
            <a:r>
              <a:rPr lang="en-US">
                <a:sym typeface="+mn-ea"/>
              </a:rPr>
              <a:t>: </a:t>
            </a:r>
            <a:r>
              <a:rPr lang="en-US" b="1">
                <a:sym typeface="+mn-ea"/>
              </a:rPr>
              <a:t>Langchain Docs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13610" y="1544320"/>
            <a:ext cx="8039735" cy="490982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Tools 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outline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RAG</a:t>
            </a:r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GPT4all RAG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984375" y="1825625"/>
            <a:ext cx="8222615" cy="435165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LM Studio</a:t>
            </a:r>
            <a:endParaRPr lang="en-US"/>
          </a:p>
        </p:txBody>
      </p:sp>
      <p:pic>
        <p:nvPicPr>
          <p:cNvPr id="100" name="Picture 99"/>
          <p:cNvPicPr/>
          <p:nvPr/>
        </p:nvPicPr>
        <p:blipFill>
          <a:blip r:embed="rId1"/>
          <a:stretch>
            <a:fillRect/>
          </a:stretch>
        </p:blipFill>
        <p:spPr>
          <a:xfrm>
            <a:off x="987425" y="1451610"/>
            <a:ext cx="9421495" cy="521589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Ollama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250" y="1523365"/>
            <a:ext cx="5210175" cy="52768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825" y="513715"/>
            <a:ext cx="6291580" cy="61118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rcRect l="24944" t="11004" r="24413" b="20557"/>
          <a:stretch>
            <a:fillRect/>
          </a:stretch>
        </p:blipFill>
        <p:spPr>
          <a:xfrm>
            <a:off x="11040745" y="0"/>
            <a:ext cx="1151255" cy="188785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Llama Index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  <p:pic>
        <p:nvPicPr>
          <p:cNvPr id="5" name="Picture 4"/>
          <p:cNvPicPr/>
          <p:nvPr/>
        </p:nvPicPr>
        <p:blipFill>
          <a:blip r:embed="rId1"/>
          <a:stretch>
            <a:fillRect/>
          </a:stretch>
        </p:blipFill>
        <p:spPr>
          <a:xfrm>
            <a:off x="1279525" y="2219960"/>
            <a:ext cx="8281670" cy="405257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4645" y="0"/>
            <a:ext cx="2886075" cy="685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040" y="0"/>
            <a:ext cx="3695700" cy="79057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Q&amp;A</a:t>
            </a:r>
            <a:endParaRPr lang="en-US"/>
          </a:p>
        </p:txBody>
      </p:sp>
      <p:pic>
        <p:nvPicPr>
          <p:cNvPr id="120" name="Picture 119"/>
          <p:cNvPicPr/>
          <p:nvPr/>
        </p:nvPicPr>
        <p:blipFill>
          <a:blip r:embed="rId1"/>
          <a:stretch>
            <a:fillRect/>
          </a:stretch>
        </p:blipFill>
        <p:spPr>
          <a:xfrm>
            <a:off x="3786505" y="741045"/>
            <a:ext cx="5170170" cy="258000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1" name="Picture 120"/>
          <p:cNvPicPr/>
          <p:nvPr/>
        </p:nvPicPr>
        <p:blipFill>
          <a:blip r:embed="rId2"/>
          <a:stretch>
            <a:fillRect/>
          </a:stretch>
        </p:blipFill>
        <p:spPr>
          <a:xfrm>
            <a:off x="2470150" y="3375660"/>
            <a:ext cx="7802880" cy="292608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>
                <a:sym typeface="+mn-ea"/>
              </a:rPr>
              <a:t>Retrieval Augmented Generation (RAG)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  <p:pic>
        <p:nvPicPr>
          <p:cNvPr id="27" name="Picture 26" descr="Screenshot 2024-07-09 150559"/>
          <p:cNvPicPr>
            <a:picLocks noChangeAspect="1"/>
          </p:cNvPicPr>
          <p:nvPr/>
        </p:nvPicPr>
        <p:blipFill>
          <a:blip r:embed="rId1"/>
          <a:srcRect t="8936"/>
          <a:stretch>
            <a:fillRect/>
          </a:stretch>
        </p:blipFill>
        <p:spPr>
          <a:xfrm>
            <a:off x="0" y="1125220"/>
            <a:ext cx="12192000" cy="5370830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  <p:sp>
        <p:nvSpPr>
          <p:cNvPr id="4" name="Text Box 3"/>
          <p:cNvSpPr txBox="1"/>
          <p:nvPr/>
        </p:nvSpPr>
        <p:spPr>
          <a:xfrm>
            <a:off x="1278255" y="558800"/>
            <a:ext cx="637540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/>
              <a:t>What is a prompt? - recap </a:t>
            </a:r>
            <a:endParaRPr lang="en-US" sz="3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Embeddings - recap  </a:t>
            </a:r>
            <a:endParaRPr lang="en-US"/>
          </a:p>
        </p:txBody>
      </p:sp>
      <p:pic>
        <p:nvPicPr>
          <p:cNvPr id="29" name="Picture 28" descr="Screenshot 2024-07-09 150818"/>
          <p:cNvPicPr>
            <a:picLocks noChangeAspect="1"/>
          </p:cNvPicPr>
          <p:nvPr/>
        </p:nvPicPr>
        <p:blipFill>
          <a:blip r:embed="rId1"/>
          <a:srcRect t="15374"/>
          <a:stretch>
            <a:fillRect/>
          </a:stretch>
        </p:blipFill>
        <p:spPr>
          <a:xfrm>
            <a:off x="109855" y="2045970"/>
            <a:ext cx="11972925" cy="444944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/>
              <a:t>Retrieval Augmented Generation (RAG) example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52195" y="3491865"/>
            <a:ext cx="10086975" cy="245745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1184910" y="1691005"/>
            <a:ext cx="9549765" cy="1076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3200"/>
              <a:t> Retrieval augmented generation (RAG)</a:t>
            </a:r>
            <a:endParaRPr lang="en-US" sz="3200"/>
          </a:p>
          <a:p>
            <a:r>
              <a:rPr lang="en-US" sz="3200"/>
              <a:t>• Give LLM access to external data sources</a:t>
            </a:r>
            <a:endParaRPr lang="en-US" sz="320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/>
              <a:t>Retrieval Augmented Generation (RAG) example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2025015"/>
            <a:ext cx="10515600" cy="3951605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/>
              <a:t>Retrieval Augmented Generation (RAG) example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04595" y="2019935"/>
            <a:ext cx="9782175" cy="39624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7610" y="1905000"/>
            <a:ext cx="1731010" cy="304736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/>
              <a:t>LLM-powered applications</a:t>
            </a:r>
            <a:br>
              <a:rPr lang="en-US"/>
            </a:br>
            <a:r>
              <a:rPr lang="ar-EG" altLang="en-US"/>
              <a:t>Retrieval Augmented Generation  </a:t>
            </a:r>
            <a:r>
              <a:rPr lang="en-US" altLang="en-US"/>
              <a:t> RAG</a:t>
            </a:r>
            <a:endParaRPr lang="en-US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200" y="1897380"/>
            <a:ext cx="10515600" cy="420751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943</Words>
  <Application>WPS Presentation</Application>
  <PresentationFormat>Widescreen</PresentationFormat>
  <Paragraphs>112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Times New Roman</vt:lpstr>
      <vt:lpstr>Office Theme</vt:lpstr>
      <vt:lpstr>Generative AI</vt:lpstr>
      <vt:lpstr>outline</vt:lpstr>
      <vt:lpstr>Retrieval Augmented Generation (RAG)</vt:lpstr>
      <vt:lpstr>PowerPoint 演示文稿</vt:lpstr>
      <vt:lpstr>Embeddings - recap  </vt:lpstr>
      <vt:lpstr>Retrieval Augmented Generation (RAG) example</vt:lpstr>
      <vt:lpstr>Retrieval Augmented Generation (RAG) example</vt:lpstr>
      <vt:lpstr>Retrieval Augmented Generation (RAG) example</vt:lpstr>
      <vt:lpstr>LLM-powered applications Retrieval Augmented Generation   RAG</vt:lpstr>
      <vt:lpstr>RAG</vt:lpstr>
      <vt:lpstr>Example: Searching legal documents</vt:lpstr>
      <vt:lpstr>Example: Searching legal documents</vt:lpstr>
      <vt:lpstr>RAG integrates with many types of data sources</vt:lpstr>
      <vt:lpstr>Examples of RAG applications</vt:lpstr>
      <vt:lpstr>RAG applications</vt:lpstr>
      <vt:lpstr>Examples of RAG applications</vt:lpstr>
      <vt:lpstr>Examples of RAG applications: Langchain Docs</vt:lpstr>
      <vt:lpstr>Examples of RAG applications: Langchain Docs</vt:lpstr>
      <vt:lpstr>Tools </vt:lpstr>
      <vt:lpstr>GPT4all RAG</vt:lpstr>
      <vt:lpstr>LM Studio</vt:lpstr>
      <vt:lpstr>Ollama </vt:lpstr>
      <vt:lpstr>Llama Index </vt:lpstr>
      <vt:lpstr>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Motaz Saad (‫معتز سعد</cp:lastModifiedBy>
  <cp:revision>306</cp:revision>
  <dcterms:created xsi:type="dcterms:W3CDTF">2024-07-10T06:40:00Z</dcterms:created>
  <dcterms:modified xsi:type="dcterms:W3CDTF">2024-10-23T08:35:46Z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87267F72C437478BB406411E457C4B18_13</vt:lpwstr>
  </property>
  <property fmtid="{D5CDD505-2E9C-101B-9397-08002B2CF9AE}" pid="3" name="KSOProductBuildVer">
    <vt:lpwstr>1033-12.2.0.18636</vt:lpwstr>
  </property>
</Properties>
</file>

<file path=docProps/thumbnail.jpeg>
</file>